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1" autoAdjust="0"/>
    <p:restoredTop sz="94660"/>
  </p:normalViewPr>
  <p:slideViewPr>
    <p:cSldViewPr snapToGrid="0">
      <p:cViewPr varScale="1">
        <p:scale>
          <a:sx n="72" d="100"/>
          <a:sy n="72" d="100"/>
        </p:scale>
        <p:origin x="456" y="7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1800" dirty="0">
                <a:solidFill>
                  <a:schemeClr val="tx1"/>
                </a:solidFill>
              </a:rPr>
              <a:t>How many mothers intended</a:t>
            </a:r>
            <a:r>
              <a:rPr lang="en-US" sz="1800" baseline="0" dirty="0">
                <a:solidFill>
                  <a:schemeClr val="tx1"/>
                </a:solidFill>
              </a:rPr>
              <a:t> to be pregnant?</a:t>
            </a:r>
            <a:endParaRPr lang="en-US" sz="1800" dirty="0">
              <a:solidFill>
                <a:schemeClr val="tx1"/>
              </a:solidFill>
            </a:endParaRPr>
          </a:p>
        </c:rich>
      </c:tx>
      <c:overlay val="0"/>
      <c:spPr>
        <a:noFill/>
        <a:ln>
          <a:noFill/>
        </a:ln>
        <a:effectLst/>
      </c:spPr>
    </c:title>
    <c:autoTitleDeleted val="0"/>
    <c:plotArea>
      <c:layout>
        <c:manualLayout>
          <c:layoutTarget val="inner"/>
          <c:xMode val="edge"/>
          <c:yMode val="edge"/>
          <c:x val="0.40093958585081513"/>
          <c:y val="0.39585857859700074"/>
          <c:w val="0.19657319729257805"/>
          <c:h val="0.37590947649925954"/>
        </c:manualLayout>
      </c:layout>
      <c:pieChart>
        <c:varyColors val="1"/>
        <c:ser>
          <c:idx val="0"/>
          <c:order val="0"/>
          <c:tx>
            <c:strRef>
              <c:f>Sheet1!$B$65</c:f>
              <c:strCache>
                <c:ptCount val="1"/>
                <c:pt idx="0">
                  <c:v>Frequency</c:v>
                </c:pt>
              </c:strCache>
            </c:strRef>
          </c:tx>
          <c:dPt>
            <c:idx val="0"/>
            <c:bubble3D val="0"/>
            <c:spPr>
              <a:solidFill>
                <a:schemeClr val="accent1">
                  <a:shade val="76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8DDB-4F30-8363-6885B55C6BA6}"/>
              </c:ext>
            </c:extLst>
          </c:dPt>
          <c:dPt>
            <c:idx val="1"/>
            <c:bubble3D val="0"/>
            <c:spPr>
              <a:solidFill>
                <a:schemeClr val="accent1">
                  <a:tint val="77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8DDB-4F30-8363-6885B55C6BA6}"/>
              </c:ext>
            </c:extLst>
          </c:dPt>
          <c:dLbls>
            <c:dLbl>
              <c:idx val="0"/>
              <c:layout>
                <c:manualLayout>
                  <c:x val="1.650756282100705E-2"/>
                  <c:y val="-4.8867051254692193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8DDB-4F30-8363-6885B55C6BA6}"/>
                </c:ext>
              </c:extLst>
            </c:dLbl>
            <c:spPr>
              <a:solidFill>
                <a:schemeClr val="lt1"/>
              </a:solidFill>
              <a:ln w="12700" cap="flat" cmpd="sng" algn="ctr">
                <a:solidFill>
                  <a:schemeClr val="dk1"/>
                </a:solidFill>
                <a:prstDash val="solid"/>
                <a:miter lim="800000"/>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dk1"/>
                    </a:solidFill>
                    <a:latin typeface="+mn-lt"/>
                    <a:ea typeface="+mn-ea"/>
                    <a:cs typeface="+mn-cs"/>
                  </a:defRPr>
                </a:pPr>
                <a:endParaRPr lang="en-US"/>
              </a:p>
            </c:txPr>
            <c:dLblPos val="bestFit"/>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rect">
                    <a:avLst/>
                  </a:prstGeom>
                </c15:spPr>
              </c:ext>
            </c:extLst>
          </c:dLbls>
          <c:cat>
            <c:strRef>
              <c:f>Sheet1!$A$66:$A$67</c:f>
              <c:strCache>
                <c:ptCount val="2"/>
                <c:pt idx="0">
                  <c:v>Unintended Pregnancy</c:v>
                </c:pt>
                <c:pt idx="1">
                  <c:v>Intended Pregnancy</c:v>
                </c:pt>
              </c:strCache>
            </c:strRef>
          </c:cat>
          <c:val>
            <c:numRef>
              <c:f>Sheet1!$B$66:$B$67</c:f>
              <c:numCache>
                <c:formatCode>General</c:formatCode>
                <c:ptCount val="2"/>
                <c:pt idx="0">
                  <c:v>397</c:v>
                </c:pt>
                <c:pt idx="1">
                  <c:v>344</c:v>
                </c:pt>
              </c:numCache>
            </c:numRef>
          </c:val>
          <c:extLst>
            <c:ext xmlns:c16="http://schemas.microsoft.com/office/drawing/2014/chart" uri="{C3380CC4-5D6E-409C-BE32-E72D297353CC}">
              <c16:uniqueId val="{00000004-8DDB-4F30-8363-6885B55C6BA6}"/>
            </c:ext>
          </c:extLst>
        </c:ser>
        <c:dLbls>
          <c:dLblPos val="bestFit"/>
          <c:showLegendKey val="0"/>
          <c:showVal val="1"/>
          <c:showCatName val="0"/>
          <c:showSerName val="0"/>
          <c:showPercent val="0"/>
          <c:showBubbleSize val="0"/>
          <c:showLeaderLines val="0"/>
        </c:dLbls>
        <c:firstSliceAng val="0"/>
      </c:pieChart>
      <c:spPr>
        <a:noFill/>
        <a:ln>
          <a:noFill/>
        </a:ln>
        <a:effectLst/>
      </c:spPr>
    </c:plotArea>
    <c:legend>
      <c:legendPos val="r"/>
      <c:layout>
        <c:manualLayout>
          <c:xMode val="edge"/>
          <c:yMode val="edge"/>
          <c:x val="2.0672272142461447E-2"/>
          <c:y val="0.78107052607397198"/>
          <c:w val="0.96023045446698763"/>
          <c:h val="0.13157539072047847"/>
        </c:manualLayout>
      </c:layout>
      <c:overlay val="0"/>
      <c:spPr>
        <a:solidFill>
          <a:schemeClr val="bg1"/>
        </a:solidFill>
        <a:ln>
          <a:solidFill>
            <a:schemeClr val="tx1"/>
          </a:solid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solid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2128" b="1" i="0" u="none" strike="noStrike" kern="1200" baseline="0">
                <a:solidFill>
                  <a:schemeClr val="dk1"/>
                </a:solidFill>
                <a:latin typeface="+mn-lt"/>
                <a:ea typeface="+mn-ea"/>
                <a:cs typeface="+mn-cs"/>
              </a:defRPr>
            </a:pPr>
            <a:r>
              <a:rPr lang="en-US" dirty="0"/>
              <a:t>Birth control use at time</a:t>
            </a:r>
            <a:r>
              <a:rPr lang="en-US" baseline="0" dirty="0"/>
              <a:t> of conception</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dk1"/>
              </a:solidFill>
              <a:latin typeface="+mn-lt"/>
              <a:ea typeface="+mn-ea"/>
              <a:cs typeface="+mn-cs"/>
            </a:defRPr>
          </a:pPr>
          <a:endParaRPr lang="en-US"/>
        </a:p>
      </c:txPr>
    </c:title>
    <c:autoTitleDeleted val="0"/>
    <c:plotArea>
      <c:layout/>
      <c:barChart>
        <c:barDir val="col"/>
        <c:grouping val="clustered"/>
        <c:varyColors val="0"/>
        <c:ser>
          <c:idx val="0"/>
          <c:order val="0"/>
          <c:tx>
            <c:strRef>
              <c:f>Sheet1!$A$74</c:f>
              <c:strCache>
                <c:ptCount val="1"/>
                <c:pt idx="0">
                  <c:v>Unintended Pregnancy</c:v>
                </c:pt>
              </c:strCache>
            </c:strRef>
          </c:tx>
          <c:spPr>
            <a:gradFill rotWithShape="1">
              <a:gsLst>
                <a:gs pos="0">
                  <a:schemeClr val="accent1">
                    <a:shade val="76000"/>
                    <a:satMod val="103000"/>
                    <a:lumMod val="102000"/>
                    <a:tint val="94000"/>
                  </a:schemeClr>
                </a:gs>
                <a:gs pos="50000">
                  <a:schemeClr val="accent1">
                    <a:shade val="76000"/>
                    <a:satMod val="110000"/>
                    <a:lumMod val="100000"/>
                    <a:shade val="100000"/>
                  </a:schemeClr>
                </a:gs>
                <a:gs pos="100000">
                  <a:schemeClr val="accent1">
                    <a:shade val="76000"/>
                    <a:lumMod val="99000"/>
                    <a:satMod val="120000"/>
                    <a:shade val="78000"/>
                  </a:schemeClr>
                </a:gs>
              </a:gsLst>
              <a:lin ang="5400000" scaled="0"/>
            </a:gradFill>
            <a:ln>
              <a:noFill/>
            </a:ln>
            <a:effectLst/>
          </c:spPr>
          <c:invertIfNegative val="0"/>
          <c:cat>
            <c:strRef>
              <c:f>Sheet1!$B$73:$C$73</c:f>
              <c:strCache>
                <c:ptCount val="2"/>
                <c:pt idx="0">
                  <c:v>Birth control used at time of conception</c:v>
                </c:pt>
                <c:pt idx="1">
                  <c:v>No birth control used at time of conception</c:v>
                </c:pt>
              </c:strCache>
            </c:strRef>
          </c:cat>
          <c:val>
            <c:numRef>
              <c:f>Sheet1!$B$74:$C$74</c:f>
              <c:numCache>
                <c:formatCode>General</c:formatCode>
                <c:ptCount val="2"/>
                <c:pt idx="0">
                  <c:v>126</c:v>
                </c:pt>
                <c:pt idx="1">
                  <c:v>224</c:v>
                </c:pt>
              </c:numCache>
            </c:numRef>
          </c:val>
          <c:extLst>
            <c:ext xmlns:c16="http://schemas.microsoft.com/office/drawing/2014/chart" uri="{C3380CC4-5D6E-409C-BE32-E72D297353CC}">
              <c16:uniqueId val="{00000000-E55E-4A4C-821F-04E4E737D7B7}"/>
            </c:ext>
          </c:extLst>
        </c:ser>
        <c:ser>
          <c:idx val="1"/>
          <c:order val="1"/>
          <c:tx>
            <c:strRef>
              <c:f>Sheet1!$A$75</c:f>
              <c:strCache>
                <c:ptCount val="1"/>
                <c:pt idx="0">
                  <c:v>Intended Pregnancy</c:v>
                </c:pt>
              </c:strCache>
            </c:strRef>
          </c:tx>
          <c:spPr>
            <a:gradFill rotWithShape="1">
              <a:gsLst>
                <a:gs pos="0">
                  <a:schemeClr val="accent1">
                    <a:tint val="77000"/>
                    <a:satMod val="103000"/>
                    <a:lumMod val="102000"/>
                    <a:tint val="94000"/>
                  </a:schemeClr>
                </a:gs>
                <a:gs pos="50000">
                  <a:schemeClr val="accent1">
                    <a:tint val="77000"/>
                    <a:satMod val="110000"/>
                    <a:lumMod val="100000"/>
                    <a:shade val="100000"/>
                  </a:schemeClr>
                </a:gs>
                <a:gs pos="100000">
                  <a:schemeClr val="accent1">
                    <a:tint val="77000"/>
                    <a:lumMod val="99000"/>
                    <a:satMod val="120000"/>
                    <a:shade val="78000"/>
                  </a:schemeClr>
                </a:gs>
              </a:gsLst>
              <a:lin ang="5400000" scaled="0"/>
            </a:gradFill>
            <a:ln>
              <a:noFill/>
            </a:ln>
            <a:effectLst/>
          </c:spPr>
          <c:invertIfNegative val="0"/>
          <c:cat>
            <c:strRef>
              <c:f>Sheet1!$B$73:$C$73</c:f>
              <c:strCache>
                <c:ptCount val="2"/>
                <c:pt idx="0">
                  <c:v>Birth control used at time of conception</c:v>
                </c:pt>
                <c:pt idx="1">
                  <c:v>No birth control used at time of conception</c:v>
                </c:pt>
              </c:strCache>
            </c:strRef>
          </c:cat>
          <c:val>
            <c:numRef>
              <c:f>Sheet1!$B$75:$C$75</c:f>
              <c:numCache>
                <c:formatCode>General</c:formatCode>
                <c:ptCount val="2"/>
                <c:pt idx="0">
                  <c:v>13</c:v>
                </c:pt>
                <c:pt idx="1">
                  <c:v>57</c:v>
                </c:pt>
              </c:numCache>
            </c:numRef>
          </c:val>
          <c:extLst>
            <c:ext xmlns:c16="http://schemas.microsoft.com/office/drawing/2014/chart" uri="{C3380CC4-5D6E-409C-BE32-E72D297353CC}">
              <c16:uniqueId val="{00000001-E55E-4A4C-821F-04E4E737D7B7}"/>
            </c:ext>
          </c:extLst>
        </c:ser>
        <c:dLbls>
          <c:showLegendKey val="0"/>
          <c:showVal val="0"/>
          <c:showCatName val="0"/>
          <c:showSerName val="0"/>
          <c:showPercent val="0"/>
          <c:showBubbleSize val="0"/>
        </c:dLbls>
        <c:gapWidth val="100"/>
        <c:overlap val="-24"/>
        <c:axId val="448340016"/>
        <c:axId val="448333784"/>
      </c:barChart>
      <c:catAx>
        <c:axId val="448340016"/>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dk1"/>
                </a:solidFill>
                <a:latin typeface="+mn-lt"/>
                <a:ea typeface="+mn-ea"/>
                <a:cs typeface="+mn-cs"/>
              </a:defRPr>
            </a:pPr>
            <a:endParaRPr lang="en-US"/>
          </a:p>
        </c:txPr>
        <c:crossAx val="448333784"/>
        <c:crosses val="autoZero"/>
        <c:auto val="1"/>
        <c:lblAlgn val="ctr"/>
        <c:lblOffset val="100"/>
        <c:noMultiLvlLbl val="0"/>
      </c:catAx>
      <c:valAx>
        <c:axId val="448333784"/>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en-US"/>
          </a:p>
        </c:txPr>
        <c:crossAx val="448340016"/>
        <c:crosses val="autoZero"/>
        <c:crossBetween val="between"/>
      </c:valAx>
      <c:spPr>
        <a:noFill/>
        <a:ln>
          <a:noFill/>
        </a:ln>
        <a:effectLst/>
      </c:spPr>
    </c:plotArea>
    <c:legend>
      <c:legendPos val="b"/>
      <c:overlay val="0"/>
      <c:spPr>
        <a:solidFill>
          <a:schemeClr val="lt1"/>
        </a:solidFill>
        <a:ln w="12700" cap="flat" cmpd="sng" algn="ctr">
          <a:solidFill>
            <a:schemeClr val="dk1"/>
          </a:solidFill>
          <a:prstDash val="solid"/>
          <a:miter lim="800000"/>
        </a:ln>
        <a:effectLst/>
      </c:spPr>
      <c:txPr>
        <a:bodyPr rot="0" spcFirstLastPara="1" vertOverflow="ellipsis" vert="horz" wrap="square" anchor="ctr" anchorCtr="1"/>
        <a:lstStyle/>
        <a:p>
          <a:pPr>
            <a:defRPr sz="1197" b="1" i="0" u="none" strike="noStrike" kern="1200" baseline="0">
              <a:solidFill>
                <a:schemeClr val="dk1"/>
              </a:solidFill>
              <a:latin typeface="+mn-lt"/>
              <a:ea typeface="+mn-ea"/>
              <a:cs typeface="+mn-cs"/>
            </a:defRPr>
          </a:pPr>
          <a:endParaRPr lang="en-US"/>
        </a:p>
      </c:txPr>
    </c:legend>
    <c:plotVisOnly val="1"/>
    <c:dispBlanksAs val="gap"/>
    <c:showDLblsOverMax val="0"/>
  </c:chart>
  <c:spPr>
    <a:solidFill>
      <a:schemeClr val="lt1"/>
    </a:solidFill>
    <a:ln w="12700" cap="flat" cmpd="sng" algn="ctr">
      <a:solidFill>
        <a:schemeClr val="dk1"/>
      </a:solidFill>
      <a:prstDash val="solid"/>
      <a:miter lim="800000"/>
    </a:ln>
    <a:effectLst/>
  </c:spPr>
  <c:txPr>
    <a:bodyPr/>
    <a:lstStyle/>
    <a:p>
      <a:pPr>
        <a:defRPr>
          <a:solidFill>
            <a:schemeClr val="dk1"/>
          </a:solidFill>
          <a:latin typeface="+mn-lt"/>
          <a:ea typeface="+mn-ea"/>
          <a:cs typeface="+mn-cs"/>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2128" b="1" i="0" u="none" strike="noStrike" kern="1200" baseline="0">
                <a:solidFill>
                  <a:schemeClr val="dk1"/>
                </a:solidFill>
                <a:latin typeface="+mn-lt"/>
                <a:ea typeface="+mn-ea"/>
                <a:cs typeface="+mn-cs"/>
              </a:defRPr>
            </a:pPr>
            <a:r>
              <a:rPr lang="en-US" dirty="0"/>
              <a:t>Birth control usage post</a:t>
            </a:r>
            <a:r>
              <a:rPr lang="en-US" baseline="0" dirty="0"/>
              <a:t>partum</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dk1"/>
              </a:solidFill>
              <a:latin typeface="+mn-lt"/>
              <a:ea typeface="+mn-ea"/>
              <a:cs typeface="+mn-cs"/>
            </a:defRPr>
          </a:pPr>
          <a:endParaRPr lang="en-US"/>
        </a:p>
      </c:txPr>
    </c:title>
    <c:autoTitleDeleted val="0"/>
    <c:plotArea>
      <c:layout/>
      <c:barChart>
        <c:barDir val="col"/>
        <c:grouping val="clustered"/>
        <c:varyColors val="0"/>
        <c:ser>
          <c:idx val="0"/>
          <c:order val="0"/>
          <c:tx>
            <c:strRef>
              <c:f>Sheet1!$A$77</c:f>
              <c:strCache>
                <c:ptCount val="1"/>
                <c:pt idx="0">
                  <c:v>Unintended Pregnancy</c:v>
                </c:pt>
              </c:strCache>
            </c:strRef>
          </c:tx>
          <c:spPr>
            <a:gradFill rotWithShape="1">
              <a:gsLst>
                <a:gs pos="0">
                  <a:schemeClr val="accent1">
                    <a:shade val="76000"/>
                    <a:satMod val="103000"/>
                    <a:lumMod val="102000"/>
                    <a:tint val="94000"/>
                  </a:schemeClr>
                </a:gs>
                <a:gs pos="50000">
                  <a:schemeClr val="accent1">
                    <a:shade val="76000"/>
                    <a:satMod val="110000"/>
                    <a:lumMod val="100000"/>
                    <a:shade val="100000"/>
                  </a:schemeClr>
                </a:gs>
                <a:gs pos="100000">
                  <a:schemeClr val="accent1">
                    <a:shade val="76000"/>
                    <a:lumMod val="99000"/>
                    <a:satMod val="120000"/>
                    <a:shade val="78000"/>
                  </a:schemeClr>
                </a:gs>
              </a:gsLst>
              <a:lin ang="5400000" scaled="0"/>
            </a:gradFill>
            <a:ln>
              <a:noFill/>
            </a:ln>
            <a:effectLst/>
          </c:spPr>
          <c:invertIfNegative val="0"/>
          <c:cat>
            <c:strRef>
              <c:f>Sheet1!$B$76:$C$76</c:f>
              <c:strCache>
                <c:ptCount val="2"/>
                <c:pt idx="0">
                  <c:v>Birth control use now</c:v>
                </c:pt>
                <c:pt idx="1">
                  <c:v>No birth control use now</c:v>
                </c:pt>
              </c:strCache>
            </c:strRef>
          </c:cat>
          <c:val>
            <c:numRef>
              <c:f>Sheet1!$B$77:$C$77</c:f>
              <c:numCache>
                <c:formatCode>General</c:formatCode>
                <c:ptCount val="2"/>
                <c:pt idx="0">
                  <c:v>314</c:v>
                </c:pt>
                <c:pt idx="1">
                  <c:v>78</c:v>
                </c:pt>
              </c:numCache>
            </c:numRef>
          </c:val>
          <c:extLst>
            <c:ext xmlns:c16="http://schemas.microsoft.com/office/drawing/2014/chart" uri="{C3380CC4-5D6E-409C-BE32-E72D297353CC}">
              <c16:uniqueId val="{00000000-76CE-4EA9-9CA0-37C304BCEDBA}"/>
            </c:ext>
          </c:extLst>
        </c:ser>
        <c:ser>
          <c:idx val="1"/>
          <c:order val="1"/>
          <c:tx>
            <c:strRef>
              <c:f>Sheet1!$A$78</c:f>
              <c:strCache>
                <c:ptCount val="1"/>
                <c:pt idx="0">
                  <c:v>Intended Pregnancy</c:v>
                </c:pt>
              </c:strCache>
            </c:strRef>
          </c:tx>
          <c:spPr>
            <a:gradFill rotWithShape="1">
              <a:gsLst>
                <a:gs pos="0">
                  <a:schemeClr val="accent1">
                    <a:tint val="77000"/>
                    <a:satMod val="103000"/>
                    <a:lumMod val="102000"/>
                    <a:tint val="94000"/>
                  </a:schemeClr>
                </a:gs>
                <a:gs pos="50000">
                  <a:schemeClr val="accent1">
                    <a:tint val="77000"/>
                    <a:satMod val="110000"/>
                    <a:lumMod val="100000"/>
                    <a:shade val="100000"/>
                  </a:schemeClr>
                </a:gs>
                <a:gs pos="100000">
                  <a:schemeClr val="accent1">
                    <a:tint val="77000"/>
                    <a:lumMod val="99000"/>
                    <a:satMod val="120000"/>
                    <a:shade val="78000"/>
                  </a:schemeClr>
                </a:gs>
              </a:gsLst>
              <a:lin ang="5400000" scaled="0"/>
            </a:gradFill>
            <a:ln>
              <a:noFill/>
            </a:ln>
            <a:effectLst/>
          </c:spPr>
          <c:invertIfNegative val="0"/>
          <c:cat>
            <c:strRef>
              <c:f>Sheet1!$B$76:$C$76</c:f>
              <c:strCache>
                <c:ptCount val="2"/>
                <c:pt idx="0">
                  <c:v>Birth control use now</c:v>
                </c:pt>
                <c:pt idx="1">
                  <c:v>No birth control use now</c:v>
                </c:pt>
              </c:strCache>
            </c:strRef>
          </c:cat>
          <c:val>
            <c:numRef>
              <c:f>Sheet1!$B$78:$C$78</c:f>
              <c:numCache>
                <c:formatCode>General</c:formatCode>
                <c:ptCount val="2"/>
                <c:pt idx="0">
                  <c:v>259</c:v>
                </c:pt>
                <c:pt idx="1">
                  <c:v>82</c:v>
                </c:pt>
              </c:numCache>
            </c:numRef>
          </c:val>
          <c:extLst>
            <c:ext xmlns:c16="http://schemas.microsoft.com/office/drawing/2014/chart" uri="{C3380CC4-5D6E-409C-BE32-E72D297353CC}">
              <c16:uniqueId val="{00000001-76CE-4EA9-9CA0-37C304BCEDBA}"/>
            </c:ext>
          </c:extLst>
        </c:ser>
        <c:dLbls>
          <c:showLegendKey val="0"/>
          <c:showVal val="0"/>
          <c:showCatName val="0"/>
          <c:showSerName val="0"/>
          <c:showPercent val="0"/>
          <c:showBubbleSize val="0"/>
        </c:dLbls>
        <c:gapWidth val="100"/>
        <c:overlap val="-24"/>
        <c:axId val="363080008"/>
        <c:axId val="363080992"/>
      </c:barChart>
      <c:catAx>
        <c:axId val="363080008"/>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dk1"/>
                </a:solidFill>
                <a:latin typeface="+mn-lt"/>
                <a:ea typeface="+mn-ea"/>
                <a:cs typeface="+mn-cs"/>
              </a:defRPr>
            </a:pPr>
            <a:endParaRPr lang="en-US"/>
          </a:p>
        </c:txPr>
        <c:crossAx val="363080992"/>
        <c:crosses val="autoZero"/>
        <c:auto val="1"/>
        <c:lblAlgn val="ctr"/>
        <c:lblOffset val="100"/>
        <c:noMultiLvlLbl val="0"/>
      </c:catAx>
      <c:valAx>
        <c:axId val="363080992"/>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solidFill>
                <a:latin typeface="+mn-lt"/>
                <a:ea typeface="+mn-ea"/>
                <a:cs typeface="+mn-cs"/>
              </a:defRPr>
            </a:pPr>
            <a:endParaRPr lang="en-US"/>
          </a:p>
        </c:txPr>
        <c:crossAx val="363080008"/>
        <c:crosses val="autoZero"/>
        <c:crossBetween val="between"/>
      </c:valAx>
      <c:spPr>
        <a:noFill/>
        <a:ln>
          <a:noFill/>
        </a:ln>
        <a:effectLst/>
      </c:spPr>
    </c:plotArea>
    <c:legend>
      <c:legendPos val="b"/>
      <c:overlay val="0"/>
      <c:spPr>
        <a:solidFill>
          <a:schemeClr val="lt1"/>
        </a:solidFill>
        <a:ln w="12700" cap="flat" cmpd="sng" algn="ctr">
          <a:solidFill>
            <a:schemeClr val="dk1"/>
          </a:solidFill>
          <a:prstDash val="solid"/>
          <a:miter lim="800000"/>
        </a:ln>
        <a:effectLst/>
      </c:spPr>
      <c:txPr>
        <a:bodyPr rot="0" spcFirstLastPara="1" vertOverflow="ellipsis" vert="horz" wrap="square" anchor="ctr" anchorCtr="1"/>
        <a:lstStyle/>
        <a:p>
          <a:pPr>
            <a:defRPr sz="1197" b="1" i="0" u="none" strike="noStrike" kern="1200" baseline="0">
              <a:solidFill>
                <a:schemeClr val="dk1"/>
              </a:solidFill>
              <a:latin typeface="+mn-lt"/>
              <a:ea typeface="+mn-ea"/>
              <a:cs typeface="+mn-cs"/>
            </a:defRPr>
          </a:pPr>
          <a:endParaRPr lang="en-US"/>
        </a:p>
      </c:txPr>
    </c:legend>
    <c:plotVisOnly val="1"/>
    <c:dispBlanksAs val="gap"/>
    <c:showDLblsOverMax val="0"/>
  </c:chart>
  <c:spPr>
    <a:solidFill>
      <a:schemeClr val="lt1"/>
    </a:solidFill>
    <a:ln w="12700" cap="flat" cmpd="sng" algn="ctr">
      <a:solidFill>
        <a:schemeClr val="dk1"/>
      </a:solidFill>
      <a:prstDash val="solid"/>
      <a:miter lim="800000"/>
    </a:ln>
    <a:effectLst/>
  </c:spPr>
  <c:txPr>
    <a:bodyPr/>
    <a:lstStyle/>
    <a:p>
      <a:pPr>
        <a:defRPr>
          <a:solidFill>
            <a:schemeClr val="dk1"/>
          </a:solidFill>
          <a:latin typeface="+mn-lt"/>
          <a:ea typeface="+mn-ea"/>
          <a:cs typeface="+mn-cs"/>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2128" b="1" i="0" u="none" strike="noStrike" kern="1200" baseline="0">
                <a:solidFill>
                  <a:schemeClr val="dk1"/>
                </a:solidFill>
                <a:latin typeface="+mn-lt"/>
                <a:ea typeface="+mn-ea"/>
                <a:cs typeface="+mn-cs"/>
              </a:defRPr>
            </a:pPr>
            <a:r>
              <a:rPr lang="en-US" dirty="0"/>
              <a:t>Participant</a:t>
            </a:r>
            <a:r>
              <a:rPr lang="en-US" baseline="0" dirty="0"/>
              <a:t> reasons for not using contraceptives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dk1"/>
              </a:solidFill>
              <a:latin typeface="+mn-lt"/>
              <a:ea typeface="+mn-ea"/>
              <a:cs typeface="+mn-cs"/>
            </a:defRPr>
          </a:pPr>
          <a:endParaRPr lang="en-US"/>
        </a:p>
      </c:txPr>
    </c:title>
    <c:autoTitleDeleted val="0"/>
    <c:plotArea>
      <c:layout/>
      <c:pieChart>
        <c:varyColors val="1"/>
        <c:ser>
          <c:idx val="0"/>
          <c:order val="0"/>
          <c:dPt>
            <c:idx val="0"/>
            <c:bubble3D val="0"/>
            <c:spPr>
              <a:gradFill rotWithShape="1">
                <a:gsLst>
                  <a:gs pos="0">
                    <a:schemeClr val="accent1">
                      <a:shade val="45000"/>
                      <a:satMod val="103000"/>
                      <a:lumMod val="102000"/>
                      <a:tint val="94000"/>
                    </a:schemeClr>
                  </a:gs>
                  <a:gs pos="50000">
                    <a:schemeClr val="accent1">
                      <a:shade val="45000"/>
                      <a:satMod val="110000"/>
                      <a:lumMod val="100000"/>
                      <a:shade val="100000"/>
                    </a:schemeClr>
                  </a:gs>
                  <a:gs pos="100000">
                    <a:schemeClr val="accent1">
                      <a:shade val="45000"/>
                      <a:lumMod val="99000"/>
                      <a:satMod val="120000"/>
                      <a:shade val="78000"/>
                    </a:schemeClr>
                  </a:gs>
                </a:gsLst>
                <a:lin ang="5400000" scaled="0"/>
              </a:gradFill>
              <a:ln>
                <a:noFill/>
              </a:ln>
              <a:effectLst/>
            </c:spPr>
            <c:extLst>
              <c:ext xmlns:c16="http://schemas.microsoft.com/office/drawing/2014/chart" uri="{C3380CC4-5D6E-409C-BE32-E72D297353CC}">
                <c16:uniqueId val="{00000001-CF76-48F3-B4FA-CBFAA972DE73}"/>
              </c:ext>
            </c:extLst>
          </c:dPt>
          <c:dPt>
            <c:idx val="1"/>
            <c:bubble3D val="0"/>
            <c:spPr>
              <a:gradFill rotWithShape="1">
                <a:gsLst>
                  <a:gs pos="0">
                    <a:schemeClr val="accent1">
                      <a:shade val="61000"/>
                      <a:satMod val="103000"/>
                      <a:lumMod val="102000"/>
                      <a:tint val="94000"/>
                    </a:schemeClr>
                  </a:gs>
                  <a:gs pos="50000">
                    <a:schemeClr val="accent1">
                      <a:shade val="61000"/>
                      <a:satMod val="110000"/>
                      <a:lumMod val="100000"/>
                      <a:shade val="100000"/>
                    </a:schemeClr>
                  </a:gs>
                  <a:gs pos="100000">
                    <a:schemeClr val="accent1">
                      <a:shade val="61000"/>
                      <a:lumMod val="99000"/>
                      <a:satMod val="120000"/>
                      <a:shade val="78000"/>
                    </a:schemeClr>
                  </a:gs>
                </a:gsLst>
                <a:lin ang="5400000" scaled="0"/>
              </a:gradFill>
              <a:ln>
                <a:noFill/>
              </a:ln>
              <a:effectLst/>
            </c:spPr>
            <c:extLst>
              <c:ext xmlns:c16="http://schemas.microsoft.com/office/drawing/2014/chart" uri="{C3380CC4-5D6E-409C-BE32-E72D297353CC}">
                <c16:uniqueId val="{00000003-CF76-48F3-B4FA-CBFAA972DE73}"/>
              </c:ext>
            </c:extLst>
          </c:dPt>
          <c:dPt>
            <c:idx val="2"/>
            <c:bubble3D val="0"/>
            <c:spPr>
              <a:gradFill rotWithShape="1">
                <a:gsLst>
                  <a:gs pos="0">
                    <a:schemeClr val="accent1">
                      <a:shade val="76000"/>
                      <a:satMod val="103000"/>
                      <a:lumMod val="102000"/>
                      <a:tint val="94000"/>
                    </a:schemeClr>
                  </a:gs>
                  <a:gs pos="50000">
                    <a:schemeClr val="accent1">
                      <a:shade val="76000"/>
                      <a:satMod val="110000"/>
                      <a:lumMod val="100000"/>
                      <a:shade val="100000"/>
                    </a:schemeClr>
                  </a:gs>
                  <a:gs pos="100000">
                    <a:schemeClr val="accent1">
                      <a:shade val="76000"/>
                      <a:lumMod val="99000"/>
                      <a:satMod val="120000"/>
                      <a:shade val="78000"/>
                    </a:schemeClr>
                  </a:gs>
                </a:gsLst>
                <a:lin ang="5400000" scaled="0"/>
              </a:gradFill>
              <a:ln>
                <a:noFill/>
              </a:ln>
              <a:effectLst/>
            </c:spPr>
            <c:extLst>
              <c:ext xmlns:c16="http://schemas.microsoft.com/office/drawing/2014/chart" uri="{C3380CC4-5D6E-409C-BE32-E72D297353CC}">
                <c16:uniqueId val="{00000005-CF76-48F3-B4FA-CBFAA972DE73}"/>
              </c:ext>
            </c:extLst>
          </c:dPt>
          <c:dPt>
            <c:idx val="3"/>
            <c:bubble3D val="0"/>
            <c:spPr>
              <a:gradFill rotWithShape="1">
                <a:gsLst>
                  <a:gs pos="0">
                    <a:schemeClr val="accent1">
                      <a:shade val="92000"/>
                      <a:satMod val="103000"/>
                      <a:lumMod val="102000"/>
                      <a:tint val="94000"/>
                    </a:schemeClr>
                  </a:gs>
                  <a:gs pos="50000">
                    <a:schemeClr val="accent1">
                      <a:shade val="92000"/>
                      <a:satMod val="110000"/>
                      <a:lumMod val="100000"/>
                      <a:shade val="100000"/>
                    </a:schemeClr>
                  </a:gs>
                  <a:gs pos="100000">
                    <a:schemeClr val="accent1">
                      <a:shade val="92000"/>
                      <a:lumMod val="99000"/>
                      <a:satMod val="120000"/>
                      <a:shade val="78000"/>
                    </a:schemeClr>
                  </a:gs>
                </a:gsLst>
                <a:lin ang="5400000" scaled="0"/>
              </a:gradFill>
              <a:ln>
                <a:noFill/>
              </a:ln>
              <a:effectLst/>
            </c:spPr>
            <c:extLst>
              <c:ext xmlns:c16="http://schemas.microsoft.com/office/drawing/2014/chart" uri="{C3380CC4-5D6E-409C-BE32-E72D297353CC}">
                <c16:uniqueId val="{00000007-CF76-48F3-B4FA-CBFAA972DE73}"/>
              </c:ext>
            </c:extLst>
          </c:dPt>
          <c:dPt>
            <c:idx val="4"/>
            <c:bubble3D val="0"/>
            <c:spPr>
              <a:gradFill rotWithShape="1">
                <a:gsLst>
                  <a:gs pos="0">
                    <a:schemeClr val="accent1">
                      <a:tint val="93000"/>
                      <a:satMod val="103000"/>
                      <a:lumMod val="102000"/>
                      <a:tint val="94000"/>
                    </a:schemeClr>
                  </a:gs>
                  <a:gs pos="50000">
                    <a:schemeClr val="accent1">
                      <a:tint val="93000"/>
                      <a:satMod val="110000"/>
                      <a:lumMod val="100000"/>
                      <a:shade val="100000"/>
                    </a:schemeClr>
                  </a:gs>
                  <a:gs pos="100000">
                    <a:schemeClr val="accent1">
                      <a:tint val="93000"/>
                      <a:lumMod val="99000"/>
                      <a:satMod val="120000"/>
                      <a:shade val="78000"/>
                    </a:schemeClr>
                  </a:gs>
                </a:gsLst>
                <a:lin ang="5400000" scaled="0"/>
              </a:gradFill>
              <a:ln>
                <a:noFill/>
              </a:ln>
              <a:effectLst/>
            </c:spPr>
            <c:extLst>
              <c:ext xmlns:c16="http://schemas.microsoft.com/office/drawing/2014/chart" uri="{C3380CC4-5D6E-409C-BE32-E72D297353CC}">
                <c16:uniqueId val="{00000009-CF76-48F3-B4FA-CBFAA972DE73}"/>
              </c:ext>
            </c:extLst>
          </c:dPt>
          <c:dPt>
            <c:idx val="5"/>
            <c:bubble3D val="0"/>
            <c:spPr>
              <a:gradFill rotWithShape="1">
                <a:gsLst>
                  <a:gs pos="0">
                    <a:schemeClr val="accent1">
                      <a:tint val="77000"/>
                      <a:satMod val="103000"/>
                      <a:lumMod val="102000"/>
                      <a:tint val="94000"/>
                    </a:schemeClr>
                  </a:gs>
                  <a:gs pos="50000">
                    <a:schemeClr val="accent1">
                      <a:tint val="77000"/>
                      <a:satMod val="110000"/>
                      <a:lumMod val="100000"/>
                      <a:shade val="100000"/>
                    </a:schemeClr>
                  </a:gs>
                  <a:gs pos="100000">
                    <a:schemeClr val="accent1">
                      <a:tint val="77000"/>
                      <a:lumMod val="99000"/>
                      <a:satMod val="120000"/>
                      <a:shade val="78000"/>
                    </a:schemeClr>
                  </a:gs>
                </a:gsLst>
                <a:lin ang="5400000" scaled="0"/>
              </a:gradFill>
              <a:ln>
                <a:noFill/>
              </a:ln>
              <a:effectLst/>
            </c:spPr>
            <c:extLst>
              <c:ext xmlns:c16="http://schemas.microsoft.com/office/drawing/2014/chart" uri="{C3380CC4-5D6E-409C-BE32-E72D297353CC}">
                <c16:uniqueId val="{0000000B-CF76-48F3-B4FA-CBFAA972DE73}"/>
              </c:ext>
            </c:extLst>
          </c:dPt>
          <c:dPt>
            <c:idx val="6"/>
            <c:bubble3D val="0"/>
            <c:spPr>
              <a:gradFill rotWithShape="1">
                <a:gsLst>
                  <a:gs pos="0">
                    <a:schemeClr val="accent1">
                      <a:tint val="62000"/>
                      <a:satMod val="103000"/>
                      <a:lumMod val="102000"/>
                      <a:tint val="94000"/>
                    </a:schemeClr>
                  </a:gs>
                  <a:gs pos="50000">
                    <a:schemeClr val="accent1">
                      <a:tint val="62000"/>
                      <a:satMod val="110000"/>
                      <a:lumMod val="100000"/>
                      <a:shade val="100000"/>
                    </a:schemeClr>
                  </a:gs>
                  <a:gs pos="100000">
                    <a:schemeClr val="accent1">
                      <a:tint val="62000"/>
                      <a:lumMod val="99000"/>
                      <a:satMod val="120000"/>
                      <a:shade val="78000"/>
                    </a:schemeClr>
                  </a:gs>
                </a:gsLst>
                <a:lin ang="5400000" scaled="0"/>
              </a:gradFill>
              <a:ln>
                <a:noFill/>
              </a:ln>
              <a:effectLst/>
            </c:spPr>
            <c:extLst>
              <c:ext xmlns:c16="http://schemas.microsoft.com/office/drawing/2014/chart" uri="{C3380CC4-5D6E-409C-BE32-E72D297353CC}">
                <c16:uniqueId val="{0000000D-CF76-48F3-B4FA-CBFAA972DE73}"/>
              </c:ext>
            </c:extLst>
          </c:dPt>
          <c:dPt>
            <c:idx val="7"/>
            <c:bubble3D val="0"/>
            <c:spPr>
              <a:gradFill rotWithShape="1">
                <a:gsLst>
                  <a:gs pos="0">
                    <a:schemeClr val="accent1">
                      <a:tint val="46000"/>
                      <a:satMod val="103000"/>
                      <a:lumMod val="102000"/>
                      <a:tint val="94000"/>
                    </a:schemeClr>
                  </a:gs>
                  <a:gs pos="50000">
                    <a:schemeClr val="accent1">
                      <a:tint val="46000"/>
                      <a:satMod val="110000"/>
                      <a:lumMod val="100000"/>
                      <a:shade val="100000"/>
                    </a:schemeClr>
                  </a:gs>
                  <a:gs pos="100000">
                    <a:schemeClr val="accent1">
                      <a:tint val="46000"/>
                      <a:lumMod val="99000"/>
                      <a:satMod val="120000"/>
                      <a:shade val="78000"/>
                    </a:schemeClr>
                  </a:gs>
                </a:gsLst>
                <a:lin ang="5400000" scaled="0"/>
              </a:gradFill>
              <a:ln>
                <a:noFill/>
              </a:ln>
              <a:effectLst/>
            </c:spPr>
            <c:extLst>
              <c:ext xmlns:c16="http://schemas.microsoft.com/office/drawing/2014/chart" uri="{C3380CC4-5D6E-409C-BE32-E72D297353CC}">
                <c16:uniqueId val="{0000000F-CF76-48F3-B4FA-CBFAA972DE73}"/>
              </c:ext>
            </c:extLst>
          </c:dPt>
          <c:dLbls>
            <c:spPr>
              <a:noFill/>
              <a:ln>
                <a:noFill/>
              </a:ln>
              <a:effectLst/>
            </c:spPr>
            <c:txPr>
              <a:bodyPr rot="0" spcFirstLastPara="1" vertOverflow="ellipsis" vert="horz" wrap="square" anchor="ctr" anchorCtr="1"/>
              <a:lstStyle/>
              <a:p>
                <a:pPr>
                  <a:defRPr sz="1000" b="0" i="0" u="none" strike="noStrike" kern="1200" baseline="0">
                    <a:solidFill>
                      <a:schemeClr val="dk1"/>
                    </a:solidFill>
                    <a:latin typeface="+mn-lt"/>
                    <a:ea typeface="+mn-ea"/>
                    <a:cs typeface="+mn-cs"/>
                  </a:defRPr>
                </a:pPr>
                <a:endParaRPr lang="en-US"/>
              </a:p>
            </c:txPr>
            <c:dLblPos val="bestFit"/>
            <c:showLegendKey val="0"/>
            <c:showVal val="0"/>
            <c:showCatName val="0"/>
            <c:showSerName val="0"/>
            <c:showPercent val="1"/>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Sheet1!$A$89:$A$96</c:f>
              <c:strCache>
                <c:ptCount val="8"/>
                <c:pt idx="0">
                  <c:v>Didn't mind pregnancy</c:v>
                </c:pt>
                <c:pt idx="1">
                  <c:v>Couldn't at the time</c:v>
                </c:pt>
                <c:pt idx="2">
                  <c:v>Partner didn't want to</c:v>
                </c:pt>
                <c:pt idx="3">
                  <c:v>Sterile</c:v>
                </c:pt>
                <c:pt idx="4">
                  <c:v>Other</c:v>
                </c:pt>
                <c:pt idx="5">
                  <c:v>Birth control side effect</c:v>
                </c:pt>
                <c:pt idx="6">
                  <c:v>Forgot</c:v>
                </c:pt>
                <c:pt idx="7">
                  <c:v>Couldn't get</c:v>
                </c:pt>
              </c:strCache>
            </c:strRef>
          </c:cat>
          <c:val>
            <c:numRef>
              <c:f>Sheet1!$B$89:$B$96</c:f>
              <c:numCache>
                <c:formatCode>General</c:formatCode>
                <c:ptCount val="8"/>
                <c:pt idx="0">
                  <c:v>113</c:v>
                </c:pt>
                <c:pt idx="1">
                  <c:v>106</c:v>
                </c:pt>
                <c:pt idx="2">
                  <c:v>59</c:v>
                </c:pt>
                <c:pt idx="3">
                  <c:v>42</c:v>
                </c:pt>
                <c:pt idx="4">
                  <c:v>39</c:v>
                </c:pt>
                <c:pt idx="5">
                  <c:v>37</c:v>
                </c:pt>
                <c:pt idx="6">
                  <c:v>29</c:v>
                </c:pt>
                <c:pt idx="7">
                  <c:v>17</c:v>
                </c:pt>
              </c:numCache>
            </c:numRef>
          </c:val>
          <c:extLst>
            <c:ext xmlns:c16="http://schemas.microsoft.com/office/drawing/2014/chart" uri="{C3380CC4-5D6E-409C-BE32-E72D297353CC}">
              <c16:uniqueId val="{00000010-CF76-48F3-B4FA-CBFAA972DE73}"/>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1" i="0" u="none" strike="noStrike" kern="1200" baseline="0">
              <a:solidFill>
                <a:schemeClr val="dk1"/>
              </a:solidFill>
              <a:latin typeface="+mn-lt"/>
              <a:ea typeface="+mn-ea"/>
              <a:cs typeface="+mn-cs"/>
            </a:defRPr>
          </a:pPr>
          <a:endParaRPr lang="en-US"/>
        </a:p>
      </c:txPr>
    </c:legend>
    <c:plotVisOnly val="1"/>
    <c:dispBlanksAs val="gap"/>
    <c:showDLblsOverMax val="0"/>
  </c:chart>
  <c:spPr>
    <a:solidFill>
      <a:schemeClr val="lt1"/>
    </a:solidFill>
    <a:ln w="12700" cap="flat" cmpd="sng" algn="ctr">
      <a:solidFill>
        <a:schemeClr val="dk1"/>
      </a:solidFill>
      <a:prstDash val="solid"/>
      <a:miter lim="800000"/>
    </a:ln>
    <a:effectLst/>
  </c:spPr>
  <c:txPr>
    <a:bodyPr/>
    <a:lstStyle/>
    <a:p>
      <a:pPr>
        <a:defRPr>
          <a:solidFill>
            <a:schemeClr val="dk1"/>
          </a:solidFill>
          <a:latin typeface="+mn-lt"/>
          <a:ea typeface="+mn-ea"/>
          <a:cs typeface="+mn-cs"/>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4">
  <a:schemeClr val="accent1"/>
</cs:colorStyle>
</file>

<file path=ppt/charts/colors2.xml><?xml version="1.0" encoding="utf-8"?>
<cs:colorStyle xmlns:cs="http://schemas.microsoft.com/office/drawing/2012/chartStyle" xmlns:a="http://schemas.openxmlformats.org/drawingml/2006/main" meth="withinLinear" id="14">
  <a:schemeClr val="accent1"/>
</cs:colorStyle>
</file>

<file path=ppt/charts/colors3.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255">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7F0F75A-C39D-43E3-82CC-AD8E6DDF67C6}" type="datetimeFigureOut">
              <a:rPr lang="en-US" smtClean="0"/>
              <a:t>5/28/2020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40E67-588E-4623-8D9E-0008822794C5}" type="slidenum">
              <a:rPr lang="en-US" smtClean="0"/>
              <a:t>‹#›</a:t>
            </a:fld>
            <a:endParaRPr lang="en-US"/>
          </a:p>
        </p:txBody>
      </p:sp>
    </p:spTree>
    <p:extLst>
      <p:ext uri="{BB962C8B-B14F-4D97-AF65-F5344CB8AC3E}">
        <p14:creationId xmlns:p14="http://schemas.microsoft.com/office/powerpoint/2010/main" val="2917183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F0F75A-C39D-43E3-82CC-AD8E6DDF67C6}" type="datetimeFigureOut">
              <a:rPr lang="en-US" smtClean="0"/>
              <a:t>5/28/2020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40E67-588E-4623-8D9E-0008822794C5}" type="slidenum">
              <a:rPr lang="en-US" smtClean="0"/>
              <a:t>‹#›</a:t>
            </a:fld>
            <a:endParaRPr lang="en-US"/>
          </a:p>
        </p:txBody>
      </p:sp>
    </p:spTree>
    <p:extLst>
      <p:ext uri="{BB962C8B-B14F-4D97-AF65-F5344CB8AC3E}">
        <p14:creationId xmlns:p14="http://schemas.microsoft.com/office/powerpoint/2010/main" val="418133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F0F75A-C39D-43E3-82CC-AD8E6DDF67C6}" type="datetimeFigureOut">
              <a:rPr lang="en-US" smtClean="0"/>
              <a:t>5/28/2020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40E67-588E-4623-8D9E-0008822794C5}" type="slidenum">
              <a:rPr lang="en-US" smtClean="0"/>
              <a:t>‹#›</a:t>
            </a:fld>
            <a:endParaRPr lang="en-US"/>
          </a:p>
        </p:txBody>
      </p:sp>
    </p:spTree>
    <p:extLst>
      <p:ext uri="{BB962C8B-B14F-4D97-AF65-F5344CB8AC3E}">
        <p14:creationId xmlns:p14="http://schemas.microsoft.com/office/powerpoint/2010/main" val="3432273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F0F75A-C39D-43E3-82CC-AD8E6DDF67C6}" type="datetimeFigureOut">
              <a:rPr lang="en-US" smtClean="0"/>
              <a:t>5/28/2020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40E67-588E-4623-8D9E-0008822794C5}" type="slidenum">
              <a:rPr lang="en-US" smtClean="0"/>
              <a:t>‹#›</a:t>
            </a:fld>
            <a:endParaRPr lang="en-US"/>
          </a:p>
        </p:txBody>
      </p:sp>
    </p:spTree>
    <p:extLst>
      <p:ext uri="{BB962C8B-B14F-4D97-AF65-F5344CB8AC3E}">
        <p14:creationId xmlns:p14="http://schemas.microsoft.com/office/powerpoint/2010/main" val="2194873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F0F75A-C39D-43E3-82CC-AD8E6DDF67C6}" type="datetimeFigureOut">
              <a:rPr lang="en-US" smtClean="0"/>
              <a:t>5/28/2020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B40E67-588E-4623-8D9E-0008822794C5}" type="slidenum">
              <a:rPr lang="en-US" smtClean="0"/>
              <a:t>‹#›</a:t>
            </a:fld>
            <a:endParaRPr lang="en-US"/>
          </a:p>
        </p:txBody>
      </p:sp>
    </p:spTree>
    <p:extLst>
      <p:ext uri="{BB962C8B-B14F-4D97-AF65-F5344CB8AC3E}">
        <p14:creationId xmlns:p14="http://schemas.microsoft.com/office/powerpoint/2010/main" val="4152393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F0F75A-C39D-43E3-82CC-AD8E6DDF67C6}" type="datetimeFigureOut">
              <a:rPr lang="en-US" smtClean="0"/>
              <a:t>5/28/2020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B40E67-588E-4623-8D9E-0008822794C5}" type="slidenum">
              <a:rPr lang="en-US" smtClean="0"/>
              <a:t>‹#›</a:t>
            </a:fld>
            <a:endParaRPr lang="en-US"/>
          </a:p>
        </p:txBody>
      </p:sp>
    </p:spTree>
    <p:extLst>
      <p:ext uri="{BB962C8B-B14F-4D97-AF65-F5344CB8AC3E}">
        <p14:creationId xmlns:p14="http://schemas.microsoft.com/office/powerpoint/2010/main" val="3406098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F0F75A-C39D-43E3-82CC-AD8E6DDF67C6}" type="datetimeFigureOut">
              <a:rPr lang="en-US" smtClean="0"/>
              <a:t>5/28/2020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B40E67-588E-4623-8D9E-0008822794C5}" type="slidenum">
              <a:rPr lang="en-US" smtClean="0"/>
              <a:t>‹#›</a:t>
            </a:fld>
            <a:endParaRPr lang="en-US"/>
          </a:p>
        </p:txBody>
      </p:sp>
    </p:spTree>
    <p:extLst>
      <p:ext uri="{BB962C8B-B14F-4D97-AF65-F5344CB8AC3E}">
        <p14:creationId xmlns:p14="http://schemas.microsoft.com/office/powerpoint/2010/main" val="2559438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F0F75A-C39D-43E3-82CC-AD8E6DDF67C6}" type="datetimeFigureOut">
              <a:rPr lang="en-US" smtClean="0"/>
              <a:t>5/28/2020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B40E67-588E-4623-8D9E-0008822794C5}" type="slidenum">
              <a:rPr lang="en-US" smtClean="0"/>
              <a:t>‹#›</a:t>
            </a:fld>
            <a:endParaRPr lang="en-US"/>
          </a:p>
        </p:txBody>
      </p:sp>
    </p:spTree>
    <p:extLst>
      <p:ext uri="{BB962C8B-B14F-4D97-AF65-F5344CB8AC3E}">
        <p14:creationId xmlns:p14="http://schemas.microsoft.com/office/powerpoint/2010/main" val="4266563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F0F75A-C39D-43E3-82CC-AD8E6DDF67C6}" type="datetimeFigureOut">
              <a:rPr lang="en-US" smtClean="0"/>
              <a:t>5/28/2020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B40E67-588E-4623-8D9E-0008822794C5}" type="slidenum">
              <a:rPr lang="en-US" smtClean="0"/>
              <a:t>‹#›</a:t>
            </a:fld>
            <a:endParaRPr lang="en-US"/>
          </a:p>
        </p:txBody>
      </p:sp>
    </p:spTree>
    <p:extLst>
      <p:ext uri="{BB962C8B-B14F-4D97-AF65-F5344CB8AC3E}">
        <p14:creationId xmlns:p14="http://schemas.microsoft.com/office/powerpoint/2010/main" val="1139074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7F0F75A-C39D-43E3-82CC-AD8E6DDF67C6}" type="datetimeFigureOut">
              <a:rPr lang="en-US" smtClean="0"/>
              <a:t>5/28/2020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B40E67-588E-4623-8D9E-0008822794C5}" type="slidenum">
              <a:rPr lang="en-US" smtClean="0"/>
              <a:t>‹#›</a:t>
            </a:fld>
            <a:endParaRPr lang="en-US"/>
          </a:p>
        </p:txBody>
      </p:sp>
    </p:spTree>
    <p:extLst>
      <p:ext uri="{BB962C8B-B14F-4D97-AF65-F5344CB8AC3E}">
        <p14:creationId xmlns:p14="http://schemas.microsoft.com/office/powerpoint/2010/main" val="497865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7F0F75A-C39D-43E3-82CC-AD8E6DDF67C6}" type="datetimeFigureOut">
              <a:rPr lang="en-US" smtClean="0"/>
              <a:t>5/28/2020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B40E67-588E-4623-8D9E-0008822794C5}" type="slidenum">
              <a:rPr lang="en-US" smtClean="0"/>
              <a:t>‹#›</a:t>
            </a:fld>
            <a:endParaRPr lang="en-US"/>
          </a:p>
        </p:txBody>
      </p:sp>
    </p:spTree>
    <p:extLst>
      <p:ext uri="{BB962C8B-B14F-4D97-AF65-F5344CB8AC3E}">
        <p14:creationId xmlns:p14="http://schemas.microsoft.com/office/powerpoint/2010/main" val="3424723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F0F75A-C39D-43E3-82CC-AD8E6DDF67C6}" type="datetimeFigureOut">
              <a:rPr lang="en-US" smtClean="0"/>
              <a:t>5/28/2020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B40E67-588E-4623-8D9E-0008822794C5}" type="slidenum">
              <a:rPr lang="en-US" smtClean="0"/>
              <a:t>‹#›</a:t>
            </a:fld>
            <a:endParaRPr lang="en-US"/>
          </a:p>
        </p:txBody>
      </p:sp>
    </p:spTree>
    <p:extLst>
      <p:ext uri="{BB962C8B-B14F-4D97-AF65-F5344CB8AC3E}">
        <p14:creationId xmlns:p14="http://schemas.microsoft.com/office/powerpoint/2010/main" val="3080026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12192000" cy="1153886"/>
          </a:xfrm>
          <a:prstGeom prst="rect">
            <a:avLst/>
          </a:prstGeom>
        </p:spPr>
      </p:pic>
      <p:sp>
        <p:nvSpPr>
          <p:cNvPr id="6" name="TextBox 5"/>
          <p:cNvSpPr txBox="1"/>
          <p:nvPr/>
        </p:nvSpPr>
        <p:spPr>
          <a:xfrm>
            <a:off x="-3" y="1142503"/>
            <a:ext cx="3325090" cy="37357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b="1" dirty="0">
                <a:solidFill>
                  <a:schemeClr val="tx1"/>
                </a:solidFill>
              </a:rPr>
              <a:t>Introduction</a:t>
            </a:r>
          </a:p>
        </p:txBody>
      </p:sp>
      <p:sp>
        <p:nvSpPr>
          <p:cNvPr id="7" name="TextBox 6"/>
          <p:cNvSpPr txBox="1"/>
          <p:nvPr/>
        </p:nvSpPr>
        <p:spPr>
          <a:xfrm>
            <a:off x="0" y="1527464"/>
            <a:ext cx="3325091" cy="181588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400" dirty="0"/>
              <a:t>The initial weeks of pregnancy are a meaningful time in infant development.  Many women are unable to recognize they are pregnant for several weeks into conception.  During this time it is important for the cessation of adverse behaviors such as smoking, drinking, and substance abuse.  </a:t>
            </a:r>
          </a:p>
        </p:txBody>
      </p:sp>
      <p:graphicFrame>
        <p:nvGraphicFramePr>
          <p:cNvPr id="8" name="Chart 7"/>
          <p:cNvGraphicFramePr>
            <a:graphicFrameLocks/>
          </p:cNvGraphicFramePr>
          <p:nvPr>
            <p:extLst>
              <p:ext uri="{D42A27DB-BD31-4B8C-83A1-F6EECF244321}">
                <p14:modId xmlns:p14="http://schemas.microsoft.com/office/powerpoint/2010/main" val="4122095523"/>
              </p:ext>
            </p:extLst>
          </p:nvPr>
        </p:nvGraphicFramePr>
        <p:xfrm>
          <a:off x="-3" y="5130607"/>
          <a:ext cx="3325082" cy="1715082"/>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1" y="3734230"/>
            <a:ext cx="3325090" cy="138499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400" dirty="0"/>
              <a:t>Kentucky PRAMS data is the first major source of information to offer retrospective analysis of mother’s pregnancy intent. More than half of all Kentucky mothers have unintended pregnancies, and are likely receiving care late as a result.</a:t>
            </a:r>
          </a:p>
        </p:txBody>
      </p:sp>
      <p:sp>
        <p:nvSpPr>
          <p:cNvPr id="10" name="TextBox 9"/>
          <p:cNvSpPr txBox="1"/>
          <p:nvPr/>
        </p:nvSpPr>
        <p:spPr>
          <a:xfrm>
            <a:off x="-1" y="3360652"/>
            <a:ext cx="3325090" cy="37357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b="1" dirty="0">
                <a:solidFill>
                  <a:schemeClr val="tx1"/>
                </a:solidFill>
              </a:rPr>
              <a:t>Background</a:t>
            </a:r>
          </a:p>
        </p:txBody>
      </p:sp>
      <p:graphicFrame>
        <p:nvGraphicFramePr>
          <p:cNvPr id="11" name="Chart 10"/>
          <p:cNvGraphicFramePr>
            <a:graphicFrameLocks/>
          </p:cNvGraphicFramePr>
          <p:nvPr>
            <p:extLst>
              <p:ext uri="{D42A27DB-BD31-4B8C-83A1-F6EECF244321}">
                <p14:modId xmlns:p14="http://schemas.microsoft.com/office/powerpoint/2010/main" val="1706956538"/>
              </p:ext>
            </p:extLst>
          </p:nvPr>
        </p:nvGraphicFramePr>
        <p:xfrm>
          <a:off x="3325083" y="1142503"/>
          <a:ext cx="4170217" cy="249022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Chart 12"/>
          <p:cNvGraphicFramePr>
            <a:graphicFrameLocks/>
          </p:cNvGraphicFramePr>
          <p:nvPr>
            <p:extLst>
              <p:ext uri="{D42A27DB-BD31-4B8C-83A1-F6EECF244321}">
                <p14:modId xmlns:p14="http://schemas.microsoft.com/office/powerpoint/2010/main" val="701291189"/>
              </p:ext>
            </p:extLst>
          </p:nvPr>
        </p:nvGraphicFramePr>
        <p:xfrm>
          <a:off x="7495294" y="1142503"/>
          <a:ext cx="4696700" cy="2490222"/>
        </p:xfrm>
        <a:graphic>
          <a:graphicData uri="http://schemas.openxmlformats.org/drawingml/2006/chart">
            <c:chart xmlns:c="http://schemas.openxmlformats.org/drawingml/2006/chart" xmlns:r="http://schemas.openxmlformats.org/officeDocument/2006/relationships" r:id="rId5"/>
          </a:graphicData>
        </a:graphic>
      </p:graphicFrame>
      <p:sp>
        <p:nvSpPr>
          <p:cNvPr id="15" name="TextBox 14"/>
          <p:cNvSpPr txBox="1"/>
          <p:nvPr/>
        </p:nvSpPr>
        <p:spPr>
          <a:xfrm>
            <a:off x="7495294" y="3632724"/>
            <a:ext cx="4696700" cy="41549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100" b="1" dirty="0"/>
              <a:t>Additional takeaways</a:t>
            </a:r>
          </a:p>
        </p:txBody>
      </p:sp>
      <p:sp>
        <p:nvSpPr>
          <p:cNvPr id="16" name="TextBox 15"/>
          <p:cNvSpPr txBox="1"/>
          <p:nvPr/>
        </p:nvSpPr>
        <p:spPr>
          <a:xfrm>
            <a:off x="7495294" y="4057233"/>
            <a:ext cx="4696706" cy="278845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460" dirty="0"/>
              <a:t>-Mothers that intended pregnancy are significantly more likely to breastfeed their infant, and to receive prenatal care visits during the first trimester (p&lt;.05).</a:t>
            </a:r>
          </a:p>
          <a:p>
            <a:r>
              <a:rPr lang="en-US" sz="1460" dirty="0"/>
              <a:t>-Families seem to romanticize pregnancy, they do not mind it, but are not planning for it.  One in four mothers </a:t>
            </a:r>
            <a:r>
              <a:rPr lang="en-US" sz="1460"/>
              <a:t>report not </a:t>
            </a:r>
            <a:r>
              <a:rPr lang="en-US" sz="1460" dirty="0"/>
              <a:t>planning for pregnancy but being okay with it.</a:t>
            </a:r>
          </a:p>
          <a:p>
            <a:r>
              <a:rPr lang="en-US" sz="1460" dirty="0"/>
              <a:t>-Aversion to contraceptives is based less on access and cost, and more on individual desire.  Only 1% of this sample report not being able to afford contraceptives as a barrier.</a:t>
            </a:r>
          </a:p>
          <a:p>
            <a:r>
              <a:rPr lang="en-US" sz="1460" dirty="0"/>
              <a:t>-The concern of unintended pregnancy is not limited to teen births.  The majority in this sample occur across ages 20-29.</a:t>
            </a:r>
          </a:p>
        </p:txBody>
      </p:sp>
      <p:graphicFrame>
        <p:nvGraphicFramePr>
          <p:cNvPr id="17" name="Chart 16"/>
          <p:cNvGraphicFramePr>
            <a:graphicFrameLocks/>
          </p:cNvGraphicFramePr>
          <p:nvPr>
            <p:extLst>
              <p:ext uri="{D42A27DB-BD31-4B8C-83A1-F6EECF244321}">
                <p14:modId xmlns:p14="http://schemas.microsoft.com/office/powerpoint/2010/main" val="3554047957"/>
              </p:ext>
            </p:extLst>
          </p:nvPr>
        </p:nvGraphicFramePr>
        <p:xfrm>
          <a:off x="3325081" y="3644107"/>
          <a:ext cx="4170213" cy="3201582"/>
        </p:xfrm>
        <a:graphic>
          <a:graphicData uri="http://schemas.openxmlformats.org/drawingml/2006/chart">
            <c:chart xmlns:c="http://schemas.openxmlformats.org/drawingml/2006/chart" xmlns:r="http://schemas.openxmlformats.org/officeDocument/2006/relationships" r:id="rId6"/>
          </a:graphicData>
        </a:graphic>
      </p:graphicFrame>
      <p:pic>
        <p:nvPicPr>
          <p:cNvPr id="3" name="Picture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0"/>
            <a:ext cx="2202873" cy="1098985"/>
          </a:xfrm>
          <a:prstGeom prst="rect">
            <a:avLst/>
          </a:prstGeom>
          <a:ln>
            <a:solidFill>
              <a:schemeClr val="tx1"/>
            </a:solidFill>
          </a:ln>
        </p:spPr>
      </p:pic>
      <p:sp>
        <p:nvSpPr>
          <p:cNvPr id="5" name="TextBox 4"/>
          <p:cNvSpPr txBox="1"/>
          <p:nvPr/>
        </p:nvSpPr>
        <p:spPr>
          <a:xfrm>
            <a:off x="2202873" y="-9011"/>
            <a:ext cx="9989121" cy="110799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000" dirty="0"/>
              <a:t>The Kentucky Pregnancy Risk Assessment Monitoring System (PRAMS) and the relationship between participant pregnancy intent and behaviors</a:t>
            </a:r>
          </a:p>
          <a:p>
            <a:pPr algn="ctr"/>
            <a:r>
              <a:rPr lang="en-US" sz="1200" dirty="0"/>
              <a:t>Kentucky Department for Public Health, Division of Maternal and Child Health (MCH)</a:t>
            </a:r>
          </a:p>
          <a:p>
            <a:pPr algn="ctr"/>
            <a:r>
              <a:rPr lang="en-US" sz="1400" dirty="0"/>
              <a:t>James Cousett, MPH</a:t>
            </a:r>
          </a:p>
        </p:txBody>
      </p:sp>
    </p:spTree>
    <p:extLst>
      <p:ext uri="{BB962C8B-B14F-4D97-AF65-F5344CB8AC3E}">
        <p14:creationId xmlns:p14="http://schemas.microsoft.com/office/powerpoint/2010/main" val="13857006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2151</TotalTime>
  <Words>282</Words>
  <Application>Microsoft Office PowerPoint</Application>
  <PresentationFormat>Widescreen</PresentationFormat>
  <Paragraphs>17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Commonwealth of Kentucky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Cousett, James T (CHFS DPH DMCH)</dc:creator>
  <cp:lastModifiedBy>Carla Tillett</cp:lastModifiedBy>
  <cp:revision>56</cp:revision>
  <dcterms:created xsi:type="dcterms:W3CDTF">2019-12-03T20:29:57Z</dcterms:created>
  <dcterms:modified xsi:type="dcterms:W3CDTF">2020-05-28T15:46:49Z</dcterms:modified>
</cp:coreProperties>
</file>